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0DBBB-B5E2-49F3-ACE7-E0379CA89FEB}" v="1" dt="2024-02-20T01:12:47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7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27849-CF96-4EFC-AD44-90B78F771C67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DA666-E8E0-4D88-A0E2-831AFFAEA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7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4900D-E379-4CAD-80A6-A82855460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C4BC3-0DC7-432F-AFE9-D1D30B6E2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2C2D1-B51B-405F-B5EA-841DD30B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8660-CF2D-40DA-8871-633B8D6C9E52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AFFCF-80B2-406B-B4F1-9FE9D5A7D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6F4D0-76CC-45F6-9B12-76AFB2A5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5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1D2E-55CC-449A-BEF1-291C40FC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B3F98-A1C1-4C5F-AAF5-F53CFDE66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AC080-74C3-46BF-98DE-B0CB3D93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0AAB-2176-4FFA-8B70-D99867085ECE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DD3E5-124D-489D-BD71-775FFAF15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A77CA-7B20-41BB-9E9D-8D2FF4FB5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9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65A5F-03E0-4766-BAE1-125B65DF8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5F135-C219-488F-871E-90E70A182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2119E-EAF3-48CC-B320-9B7696E8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D12C-4BCD-403A-92AD-77F8CBB25B10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FD213-3C18-4E7A-923A-0274D942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589E7-668E-424F-AE40-C64551D7B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6F01-F12F-4AAB-A404-576CE227B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F15D9-309E-421D-BBC0-ADAD4E90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4348B-64EE-40BB-A219-E93924FC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0539-37AD-4274-BC97-900071E68E22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33443-73DF-45A7-A273-E32B52A8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891B3-2C41-4B0D-B582-65222898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7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7670-4777-4C21-BD3F-55D630A01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0F8E3-CF1C-4B23-B7BF-B5812960C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17D9B-9D09-4CBB-899A-2206D9AA9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FEEC-8F51-4AE1-97C5-84C2AB45CA75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1533E-DAA3-48BC-A214-9478676C8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2F37B-1162-4B4D-9CC4-82B789759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0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57C9-81BA-4758-887F-7A649AEAA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9BF60-4A2A-4733-B095-0D2CF522F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5146C-F3B4-42E5-8F56-A68A5D131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3B5FA-3469-4346-BD02-DF831DDB9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A9DB-9266-469C-994E-4514949E187E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2D669-86CA-4F77-9CCC-DA477A173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EFA2-7A85-42E6-A33A-B4D35BCA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9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3FDC-44B3-45C6-A412-4594FD7D5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B173F-E639-4D8E-BE57-F5C577FC4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92F07-9A3F-4C09-963E-52EF31584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969D3D-35B0-489C-8782-24965B1BB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40229-3C72-4BE1-A21D-AA4A09EAC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76574-0912-4CC7-90A8-29C1A877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54DC-35C3-47C2-9A1E-37E75195F057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AF0E4F-86C4-4342-A7DB-0EB6896E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7D5130-DFB2-49CC-8B4F-F05F4A2F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7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BC5A8-3D54-4083-8F5F-B06D4E50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20752-314B-40D7-B990-71179FECC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70B2-87B8-4FB4-BA2A-8B93499B78F3}" type="datetime1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2E511-0066-4329-BF3F-D2767DE2B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2DE636-F8B1-4B95-852E-75E01422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7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05CC8B-8B87-495D-A0B0-675D77CB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5697F-FB2C-4EDF-BB33-2C26652E4E6D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7FEBCF-ED94-4946-A75F-26FDBBC3D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0BACB-BC5D-4FC7-B4EF-B88D1736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3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7A40-6D45-410A-9D3F-EA1C5ECA2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89A0D-4AFE-4342-A4A4-74222212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662D8-F1AE-4781-9649-66BD4F7D4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A6BDA-2A13-4771-98E2-7426260A8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842A-2B0B-4EF4-8C9F-82C1680B7683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92359-53E8-47FA-8657-0B853152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364BF-1289-4FE2-A8A3-DA9053C9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5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60C1B-B720-40F7-A31B-9072585B9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F5CCC4-1336-4800-89A6-A9F8C8D654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6A9FB-D652-4F39-B945-F00F1B559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8644E-9A05-40D0-AA4D-E1FB679D5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1AF2-57D6-452A-8015-F89AF99B1488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FE4DC-41BE-48EB-A80A-5CACA097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F6B19-E9ED-4D22-AFF3-13AC02C29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2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DEDB7-2AEA-4CC3-B401-7B269B971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A9E3D-BBB0-4703-A054-97AEB8E2C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71932-80CA-49C7-B484-311939DFB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75AC6-D571-485C-B2B2-90AC18862212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C4CA-3C62-48C8-9050-8DF9A308DB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C7EAD-546D-4D8D-8269-8B303B5CD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9FDFC-7766-427A-8AB8-6426DA2B7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2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AD3732-2067-4DA8-BF6D-5F9E13E59946}"/>
              </a:ext>
            </a:extLst>
          </p:cNvPr>
          <p:cNvSpPr txBox="1"/>
          <p:nvPr/>
        </p:nvSpPr>
        <p:spPr>
          <a:xfrm>
            <a:off x="1063487" y="1253447"/>
            <a:ext cx="98794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RESOLVING THE COMMITMENT VERSUS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FLEXIBILITY TRADE-OFF:</a:t>
            </a:r>
          </a:p>
          <a:p>
            <a:pPr algn="ctr"/>
            <a:r>
              <a:rPr lang="en-US" sz="3600" b="1" dirty="0">
                <a:solidFill>
                  <a:srgbClr val="0070C0"/>
                </a:solidFill>
              </a:rPr>
              <a:t>THE ROLE OF RESOURCE ACCUMULATION LAGS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F6976-4B63-4301-97BF-D2BE0481C586}"/>
              </a:ext>
            </a:extLst>
          </p:cNvPr>
          <p:cNvSpPr txBox="1"/>
          <p:nvPr/>
        </p:nvSpPr>
        <p:spPr>
          <a:xfrm>
            <a:off x="2663687" y="3429000"/>
            <a:ext cx="58541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AppleMyungjo"/>
                <a:cs typeface="Gill Sans MT"/>
                <a:sym typeface="Gill Sans" charset="0"/>
              </a:rPr>
              <a:t>Goncalo Pacheco-de-Almeida</a:t>
            </a:r>
          </a:p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AppleMyungjo"/>
                <a:cs typeface="Gill Sans MT"/>
                <a:sym typeface="Gill Sans" charset="0"/>
              </a:rPr>
              <a:t>James E. Henderson</a:t>
            </a:r>
          </a:p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AppleMyungjo"/>
                <a:cs typeface="Gill Sans MT"/>
                <a:sym typeface="Gill Sans" charset="0"/>
              </a:rPr>
              <a:t>Karel O. Cool</a:t>
            </a:r>
          </a:p>
          <a:p>
            <a:pPr algn="ctr" defTabSz="64291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2400" i="1" dirty="0">
                <a:ea typeface="AppleMyungjo"/>
                <a:cs typeface="Gill Sans MT"/>
                <a:sym typeface="Gill Sans" charset="0"/>
              </a:rPr>
              <a:t>Academy of Management Journal (2008)</a:t>
            </a:r>
            <a:endParaRPr lang="en-US" altLang="ja-JP" sz="2400" b="1" dirty="0">
              <a:ea typeface="AppleMyungjo"/>
              <a:cs typeface="Times New Roman"/>
              <a:sym typeface="Gill Sans" charset="0"/>
            </a:endParaRPr>
          </a:p>
          <a:p>
            <a:pPr algn="ctr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9EF67-437B-3625-B2B2-A8DE6792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19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1866E1-1DD6-4EE4-8762-8413FFF9A37B}"/>
              </a:ext>
            </a:extLst>
          </p:cNvPr>
          <p:cNvSpPr txBox="1"/>
          <p:nvPr/>
        </p:nvSpPr>
        <p:spPr>
          <a:xfrm>
            <a:off x="3031435" y="252412"/>
            <a:ext cx="591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ECONOMETRIC ANALYSIS: SETUP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0FC7F4-74CC-4A54-9478-BC0E374B42F0}"/>
              </a:ext>
            </a:extLst>
          </p:cNvPr>
          <p:cNvSpPr txBox="1"/>
          <p:nvPr/>
        </p:nvSpPr>
        <p:spPr>
          <a:xfrm>
            <a:off x="506896" y="878822"/>
            <a:ext cx="109330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The petrochemical industry in the United States, Europe, and Japan during the period 1975–95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1975-1995 is a suitable period: 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firms’ expansions were determined by purely profit-maximizing criterion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“information/expectation asymmetry” was low (demand forecast reflected a strong consensus)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Two data sets: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556 plant construction projects to generate measures of RALs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5,848 investment observations on 879 different plant construction projects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734F2-113D-F739-F5F8-7B0FC4593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CFC7C5-A07B-4CF9-A34D-A05E09991A3C}"/>
              </a:ext>
            </a:extLst>
          </p:cNvPr>
          <p:cNvSpPr txBox="1"/>
          <p:nvPr/>
        </p:nvSpPr>
        <p:spPr>
          <a:xfrm>
            <a:off x="3031435" y="73991"/>
            <a:ext cx="591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ECONOMETRIC ANALYSIS: MEASUREMENTS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F385CA9-5910-4E3C-905A-9EA9894AD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252005"/>
              </p:ext>
            </p:extLst>
          </p:nvPr>
        </p:nvGraphicFramePr>
        <p:xfrm>
          <a:off x="75894" y="612582"/>
          <a:ext cx="12047883" cy="5972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703">
                  <a:extLst>
                    <a:ext uri="{9D8B030D-6E8A-4147-A177-3AD203B41FA5}">
                      <a16:colId xmlns:a16="http://schemas.microsoft.com/office/drawing/2014/main" val="928362918"/>
                    </a:ext>
                  </a:extLst>
                </a:gridCol>
                <a:gridCol w="1719470">
                  <a:extLst>
                    <a:ext uri="{9D8B030D-6E8A-4147-A177-3AD203B41FA5}">
                      <a16:colId xmlns:a16="http://schemas.microsoft.com/office/drawing/2014/main" val="1836524242"/>
                    </a:ext>
                  </a:extLst>
                </a:gridCol>
                <a:gridCol w="9000710">
                  <a:extLst>
                    <a:ext uri="{9D8B030D-6E8A-4147-A177-3AD203B41FA5}">
                      <a16:colId xmlns:a16="http://schemas.microsoft.com/office/drawing/2014/main" val="4173667408"/>
                    </a:ext>
                  </a:extLst>
                </a:gridCol>
              </a:tblGrid>
              <a:tr h="630914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Operationalization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800796"/>
                  </a:ext>
                </a:extLst>
              </a:tr>
              <a:tr h="630914">
                <a:tc>
                  <a:txBody>
                    <a:bodyPr/>
                    <a:lstStyle/>
                    <a:p>
                      <a:r>
                        <a:rPr lang="en-US" sz="1700" dirty="0"/>
                        <a:t>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0" dirty="0"/>
                        <a:t>Equal to 1 for all observations in which a firm expanded either by adding a new “greenfield” plant or by increasing at least one existing plant’s production capacity by </a:t>
                      </a:r>
                      <a:r>
                        <a:rPr lang="en-US" sz="1700" b="1" dirty="0"/>
                        <a:t>more than 10 percent</a:t>
                      </a:r>
                      <a:r>
                        <a:rPr lang="en-US" sz="1700" b="0" dirty="0"/>
                        <a:t>. 0 otherwise.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136140"/>
                  </a:ext>
                </a:extLst>
              </a:tr>
              <a:tr h="630914">
                <a:tc rowSpan="2">
                  <a:txBody>
                    <a:bodyPr/>
                    <a:lstStyle/>
                    <a:p>
                      <a:r>
                        <a:rPr lang="en-US" sz="1700" dirty="0"/>
                        <a:t>Independent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1700" dirty="0"/>
                        <a:t>Time-to-build: the official start (end) of a plant expansion was assumed to be the date on which the project was first (last) reported in the OGJ minus (plus) 90 days.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700" dirty="0"/>
                        <a:t>RAL=product-region averages per unit of output.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700" dirty="0"/>
                        <a:t>Standardized RAL to reduce multicollinearity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55531"/>
                  </a:ext>
                </a:extLst>
              </a:tr>
              <a:tr h="6309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Demand Uncertainty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The standard deviation of four years’ worth of industrial production prior to the year under consideration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945283"/>
                  </a:ext>
                </a:extLst>
              </a:tr>
              <a:tr h="63091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/>
                        <a:t>Control</a:t>
                      </a:r>
                    </a:p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Demand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The four-year historical compound annual growth rate of production for a product-region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353243"/>
                  </a:ext>
                </a:extLst>
              </a:tr>
              <a:tr h="6309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Excess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As the amount of oversupply, taken as a percentage of total industry capacity, which is the inverse of capacity utilization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0329"/>
                  </a:ext>
                </a:extLst>
              </a:tr>
              <a:tr h="6309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Investment Lumpiness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plant size divided by total product-market production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858429"/>
                  </a:ext>
                </a:extLst>
              </a:tr>
              <a:tr h="427998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Market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A firm’s share of total product-market capacity.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670985"/>
                  </a:ext>
                </a:extLst>
              </a:tr>
              <a:tr h="630914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Rivals’ Expansion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The percentage of total capacity added simultaneously by rivals in a product-market during an observation year.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53241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2FF458F-7260-4525-94FD-C7810691E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922" y="2445772"/>
            <a:ext cx="3067665" cy="56893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F0B785-026B-4F09-9282-C6EB1650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24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7473CA-5EDB-4689-8135-72AB4CAC4A43}"/>
              </a:ext>
            </a:extLst>
          </p:cNvPr>
          <p:cNvSpPr txBox="1"/>
          <p:nvPr/>
        </p:nvSpPr>
        <p:spPr>
          <a:xfrm>
            <a:off x="3031435" y="163204"/>
            <a:ext cx="591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ECONOMETRIC ANALYSIS: MODEL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25D25D-9378-4556-8D94-56D894ADBC7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358" y="1464191"/>
            <a:ext cx="6163936" cy="43048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85BAE1-7756-4DB3-9D74-234AAC253838}"/>
              </a:ext>
            </a:extLst>
          </p:cNvPr>
          <p:cNvSpPr txBox="1"/>
          <p:nvPr/>
        </p:nvSpPr>
        <p:spPr>
          <a:xfrm>
            <a:off x="503433" y="876184"/>
            <a:ext cx="8363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A logit regression analysis (with both random and fixed effects):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76889-5831-45F1-B578-A97B8190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72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9563AF4-6D44-49EA-A27C-84B47CDFDD93}"/>
              </a:ext>
            </a:extLst>
          </p:cNvPr>
          <p:cNvSpPr/>
          <p:nvPr/>
        </p:nvSpPr>
        <p:spPr>
          <a:xfrm>
            <a:off x="844826" y="3727174"/>
            <a:ext cx="1232452" cy="5565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1B5FC2-A9B1-42D6-812A-E8AF4B140A86}"/>
              </a:ext>
            </a:extLst>
          </p:cNvPr>
          <p:cNvSpPr/>
          <p:nvPr/>
        </p:nvSpPr>
        <p:spPr>
          <a:xfrm>
            <a:off x="8388626" y="3896139"/>
            <a:ext cx="3277857" cy="2627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1CA66C-7737-4A17-AE4E-B42EECC5A849}"/>
              </a:ext>
            </a:extLst>
          </p:cNvPr>
          <p:cNvSpPr/>
          <p:nvPr/>
        </p:nvSpPr>
        <p:spPr>
          <a:xfrm>
            <a:off x="844826" y="3359426"/>
            <a:ext cx="1232452" cy="3677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2C1FCA-1BC7-4558-B4ED-19DCCED101E8}"/>
              </a:ext>
            </a:extLst>
          </p:cNvPr>
          <p:cNvSpPr/>
          <p:nvPr/>
        </p:nvSpPr>
        <p:spPr>
          <a:xfrm>
            <a:off x="7026965" y="3269974"/>
            <a:ext cx="4639518" cy="2627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8D662-889C-4E63-B050-174A1B3EDA07}"/>
              </a:ext>
            </a:extLst>
          </p:cNvPr>
          <p:cNvSpPr/>
          <p:nvPr/>
        </p:nvSpPr>
        <p:spPr>
          <a:xfrm>
            <a:off x="844826" y="2991678"/>
            <a:ext cx="1232452" cy="3677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06EA16-0E1B-48B1-923F-98F9ED4B3091}"/>
              </a:ext>
            </a:extLst>
          </p:cNvPr>
          <p:cNvSpPr/>
          <p:nvPr/>
        </p:nvSpPr>
        <p:spPr>
          <a:xfrm>
            <a:off x="4740166" y="2921876"/>
            <a:ext cx="6926317" cy="262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6C2BE7-BFF0-4B86-95FE-1C7A84362089}"/>
              </a:ext>
            </a:extLst>
          </p:cNvPr>
          <p:cNvSpPr txBox="1"/>
          <p:nvPr/>
        </p:nvSpPr>
        <p:spPr>
          <a:xfrm>
            <a:off x="3031435" y="163204"/>
            <a:ext cx="591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ECONOMETRIC ANALYSIS: RESULTS</a:t>
            </a:r>
          </a:p>
        </p:txBody>
      </p:sp>
      <p:pic>
        <p:nvPicPr>
          <p:cNvPr id="3" name="Picture 2" descr="45512.png">
            <a:extLst>
              <a:ext uri="{FF2B5EF4-FFF2-40B4-BE49-F238E27FC236}">
                <a16:creationId xmlns:a16="http://schemas.microsoft.com/office/drawing/2014/main" id="{E54BBEDB-12F1-4FF5-958D-B060C01C7D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7"/>
          <a:stretch/>
        </p:blipFill>
        <p:spPr>
          <a:xfrm>
            <a:off x="609600" y="1048631"/>
            <a:ext cx="11284296" cy="49002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703C210-AA27-4C3A-A8D9-988C8C2CEBE1}"/>
              </a:ext>
            </a:extLst>
          </p:cNvPr>
          <p:cNvSpPr txBox="1"/>
          <p:nvPr/>
        </p:nvSpPr>
        <p:spPr>
          <a:xfrm>
            <a:off x="336204" y="2991678"/>
            <a:ext cx="596348" cy="367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04DAEE-57E0-48D2-81C5-144A7479A04F}"/>
              </a:ext>
            </a:extLst>
          </p:cNvPr>
          <p:cNvSpPr txBox="1"/>
          <p:nvPr/>
        </p:nvSpPr>
        <p:spPr>
          <a:xfrm>
            <a:off x="336204" y="3359426"/>
            <a:ext cx="571570" cy="367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B6D64F-9FAB-44DA-AAE0-F3541F0457F1}"/>
              </a:ext>
            </a:extLst>
          </p:cNvPr>
          <p:cNvSpPr txBox="1"/>
          <p:nvPr/>
        </p:nvSpPr>
        <p:spPr>
          <a:xfrm>
            <a:off x="336204" y="3843644"/>
            <a:ext cx="596348" cy="367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197E9E-7865-4ECD-B056-84452948CD43}"/>
              </a:ext>
            </a:extLst>
          </p:cNvPr>
          <p:cNvSpPr txBox="1"/>
          <p:nvPr/>
        </p:nvSpPr>
        <p:spPr>
          <a:xfrm>
            <a:off x="2077278" y="6052930"/>
            <a:ext cx="783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ALL HYPOTHESES ARE CORROBORATED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4BA4F5-CF43-43CA-90B0-9C2F7414CCB3}"/>
              </a:ext>
            </a:extLst>
          </p:cNvPr>
          <p:cNvSpPr txBox="1"/>
          <p:nvPr/>
        </p:nvSpPr>
        <p:spPr>
          <a:xfrm>
            <a:off x="10585243" y="947252"/>
            <a:ext cx="80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422206-9597-499D-92D5-33423E5B08C6}"/>
              </a:ext>
            </a:extLst>
          </p:cNvPr>
          <p:cNvSpPr txBox="1"/>
          <p:nvPr/>
        </p:nvSpPr>
        <p:spPr>
          <a:xfrm>
            <a:off x="9506778" y="947252"/>
            <a:ext cx="80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27282E63-2680-E922-85DF-46318545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88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A4293A-6121-4FBE-BC3F-E96B19AF4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10" y="1244357"/>
            <a:ext cx="10308527" cy="541448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30286FC-35B3-486F-9F61-3396762E9F7B}"/>
              </a:ext>
            </a:extLst>
          </p:cNvPr>
          <p:cNvSpPr/>
          <p:nvPr/>
        </p:nvSpPr>
        <p:spPr>
          <a:xfrm>
            <a:off x="865038" y="78309"/>
            <a:ext cx="101926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ECONOMETRIC ANALYSIS: JOINT EFFECT OF RALs AND DEMAND UNCERTAINTY 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ON THE PROBABILITY TO INVEST (MODEL 7)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8A7E94-C18B-4FB9-9B0C-DBDB6DDBC4C1}"/>
              </a:ext>
            </a:extLst>
          </p:cNvPr>
          <p:cNvSpPr txBox="1"/>
          <p:nvPr/>
        </p:nvSpPr>
        <p:spPr>
          <a:xfrm>
            <a:off x="5479321" y="3540276"/>
            <a:ext cx="96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Turning point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8AC4A61-C2D1-4FF4-B282-BD1AE86597EB}"/>
              </a:ext>
            </a:extLst>
          </p:cNvPr>
          <p:cNvCxnSpPr>
            <a:cxnSpLocks/>
          </p:cNvCxnSpPr>
          <p:nvPr/>
        </p:nvCxnSpPr>
        <p:spPr>
          <a:xfrm flipH="1" flipV="1">
            <a:off x="5961369" y="3041374"/>
            <a:ext cx="1" cy="4870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1F9C89-4240-A9D8-79DB-1F0388BF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27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9A4BF3-374B-45C1-B98A-B6D5CA4A0116}"/>
              </a:ext>
            </a:extLst>
          </p:cNvPr>
          <p:cNvSpPr/>
          <p:nvPr/>
        </p:nvSpPr>
        <p:spPr>
          <a:xfrm>
            <a:off x="4561212" y="90237"/>
            <a:ext cx="2515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30E067-89C7-4820-AD13-FCC2B11A269B}"/>
              </a:ext>
            </a:extLst>
          </p:cNvPr>
          <p:cNvSpPr txBox="1"/>
          <p:nvPr/>
        </p:nvSpPr>
        <p:spPr>
          <a:xfrm>
            <a:off x="626165" y="688224"/>
            <a:ext cx="10774017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/>
              <a:t>Resource accumulation lags generally </a:t>
            </a:r>
            <a:r>
              <a:rPr lang="en-US" sz="2200" b="1" dirty="0"/>
              <a:t>favor commitment</a:t>
            </a:r>
            <a:r>
              <a:rPr lang="en-US" sz="2200" dirty="0"/>
              <a:t>. + Flexibility is only preferred in situations in which resource accumulation is </a:t>
            </a:r>
            <a:r>
              <a:rPr lang="en-US" sz="2200" b="1" dirty="0"/>
              <a:t>very time-consuming.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/>
              <a:t>Strategy implications 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/>
              <a:t>Competition may be fiercer in markets in which RALs are longer because long RALs offset uncertainty and reduce inertia, inducing firms to commit early. </a:t>
            </a:r>
            <a:r>
              <a:rPr lang="en-US" sz="2200" dirty="0">
                <a:sym typeface="Wingdings" panose="05000000000000000000" pitchFamily="2" charset="2"/>
              </a:rPr>
              <a:t> The benefits of slow imitation and lead time advantages with long RALs are partly offset by the risk of stiff competition. 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ym typeface="Wingdings" panose="05000000000000000000" pitchFamily="2" charset="2"/>
              </a:rPr>
              <a:t>Uncertainty may not disincentivize investment when a project has multiple stages at which it can be abandoned when unfavorable information is revealed. 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ym typeface="Wingdings" panose="05000000000000000000" pitchFamily="2" charset="2"/>
              </a:rPr>
              <a:t>Normative managerial implications </a:t>
            </a:r>
          </a:p>
          <a:p>
            <a:pPr marL="1200150" lvl="2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ym typeface="Wingdings" panose="05000000000000000000" pitchFamily="2" charset="2"/>
              </a:rPr>
              <a:t>First mover advantages may be easier to obtain in fast-moving industries. If most firms wait because initial market uncertainty is high, early entrants may obtain a small timing advantage and preempt quit imitation by investing in excess capacity.</a:t>
            </a:r>
          </a:p>
          <a:p>
            <a:pPr marL="1200150" lvl="2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sym typeface="Wingdings" panose="05000000000000000000" pitchFamily="2" charset="2"/>
              </a:rPr>
              <a:t>International diversification: different RALs in due to differences in countries’ regulatory environments.  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269C9-D0DC-94DE-AEE7-6F5AD0E5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0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5F4BFA-1141-4980-95DF-53306D69ED5B}"/>
              </a:ext>
            </a:extLst>
          </p:cNvPr>
          <p:cNvSpPr txBox="1"/>
          <p:nvPr/>
        </p:nvSpPr>
        <p:spPr>
          <a:xfrm>
            <a:off x="2802835" y="298175"/>
            <a:ext cx="652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PACHECO DE ALMEIDA AND ZEMSKY (2003)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13328D-573C-4F0E-9260-0BCE3EAFBD9F}"/>
              </a:ext>
            </a:extLst>
          </p:cNvPr>
          <p:cNvSpPr txBox="1"/>
          <p:nvPr/>
        </p:nvSpPr>
        <p:spPr>
          <a:xfrm>
            <a:off x="301487" y="920621"/>
            <a:ext cx="1178449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RESEARCH PROBLEM</a:t>
            </a:r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Prior research has assumed that investments are immediately productive, i.e., firms can instantaneously increase their capacity in response to the resolution of uncertainty.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In the real world, there is a lag between the decision to invest and the start of production.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/>
              <a:t>Resource accumulation lags </a:t>
            </a:r>
            <a:r>
              <a:rPr lang="en-US" sz="2000" dirty="0"/>
              <a:t>should not be ignored: time-to-build is empirically observable. Time-to-build varies systematically across products and across countries (Pacheco-de-Almeida, 2003)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0070C0"/>
                </a:solidFill>
              </a:rPr>
              <a:t>RESEARCH QUESTION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Do resource accumulation lags matter for a theory of strategic investment under uncertainty?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If they do, what is their impact on observables such as investment timing, firm heterogeneity in market shares and profits, and the evolution of prices? 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rgbClr val="0070C0"/>
                </a:solidFill>
              </a:rPr>
              <a:t>PURPOSE OF THE PAPER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Develop a theory of investment under uncertainty when there are resource accumulation lags and imperfect competition.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B9BB0-7087-9D05-D9BB-63BDEC1A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7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4D15-A770-40D5-B27D-70E2CED8778D}"/>
              </a:ext>
            </a:extLst>
          </p:cNvPr>
          <p:cNvSpPr/>
          <p:nvPr/>
        </p:nvSpPr>
        <p:spPr>
          <a:xfrm>
            <a:off x="437320" y="673990"/>
            <a:ext cx="111715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MODEL: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A three-period investment game with demand uncertainty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Two competing firms invest in productive capacity.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Uncertainty is resolved at a fixed date (after Period 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Firms can make both ex-ante and ex-post investments (i.e., they have the option to wait).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Due to time-to-build, ex post investments only become productive with a lag.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Time, level, and the ability are important.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022614-8061-4F7C-A219-27E63D272F4F}"/>
              </a:ext>
            </a:extLst>
          </p:cNvPr>
          <p:cNvSpPr txBox="1"/>
          <p:nvPr/>
        </p:nvSpPr>
        <p:spPr>
          <a:xfrm>
            <a:off x="2763077" y="132812"/>
            <a:ext cx="652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PACHECO DE ALMEIDA AND ZEMSKY 2003 (CONT)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825057-F397-46C8-A23D-8F153E3CA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57" y="2920759"/>
            <a:ext cx="10108439" cy="380714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F6086-B8E8-F71E-99A6-33A4B651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7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EB6BA7-A58D-4E6F-8C02-96E6592CBD3B}"/>
              </a:ext>
            </a:extLst>
          </p:cNvPr>
          <p:cNvSpPr/>
          <p:nvPr/>
        </p:nvSpPr>
        <p:spPr>
          <a:xfrm>
            <a:off x="536713" y="729521"/>
            <a:ext cx="10793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70C0"/>
                </a:solidFill>
              </a:rPr>
              <a:t>FIRST TEST: NO TIME-TO-BUILD (T=0)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Result: Two possible equilibria: Delay and Commit-delay.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In the Delay equilibrium (high uncertainty), both firms wait to invest until uncertainty is resolved. The resulting simultaneous investments lead to a Cournot-like outcome.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In the Commit-delay equilibrium, one firm acts as a leader and makes a large ex-ante investment. The other acts as a follower and waits to invest. Result is a </a:t>
            </a:r>
            <a:r>
              <a:rPr lang="en-US" sz="2000" dirty="0" err="1"/>
              <a:t>Stackelberg</a:t>
            </a:r>
            <a:r>
              <a:rPr lang="en-US" sz="2000" dirty="0"/>
              <a:t>-like outcome. </a:t>
            </a:r>
          </a:p>
          <a:p>
            <a:pPr>
              <a:spcBef>
                <a:spcPts val="1800"/>
              </a:spcBef>
            </a:pPr>
            <a:r>
              <a:rPr lang="en-US" sz="2000" b="1" dirty="0">
                <a:solidFill>
                  <a:srgbClr val="0070C0"/>
                </a:solidFill>
              </a:rPr>
              <a:t>SECOND TEST: WITH TIME-TO-BUILD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The effect of time-to-build depends on its magnitude.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The longer the time-to-build, the greater the incentive to commit rather than to delay investment for a given level of uncertainty.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70C0"/>
                </a:solidFill>
              </a:rPr>
              <a:t>The effect of time-to-build on firm heterogeneity</a:t>
            </a:r>
            <a:r>
              <a:rPr lang="en-US" sz="2000" dirty="0"/>
              <a:t>: increasing time-to-build can create heterogeneity but making time-to-build sufficiently large eliminates heterogeneity.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70C0"/>
                </a:solidFill>
              </a:rPr>
              <a:t>The effect of time-to-build on the option to wait until uncertainty is resolved</a:t>
            </a:r>
            <a:r>
              <a:rPr lang="en-US" sz="2000" dirty="0"/>
              <a:t>: the value of the option to wait is decreases as time-to-build increases and increases with greater uncertainty.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51F8A-8462-46F0-97DD-92BD3968319D}"/>
              </a:ext>
            </a:extLst>
          </p:cNvPr>
          <p:cNvSpPr txBox="1"/>
          <p:nvPr/>
        </p:nvSpPr>
        <p:spPr>
          <a:xfrm>
            <a:off x="2763077" y="132812"/>
            <a:ext cx="652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PACHECO DE ALMEIDA AND ZEMSKY 2003 (CONT)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8D9F3A-C64B-5BC8-8465-4AFA8634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43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2B3AA4-879E-4671-ABCA-50EF5535683B}"/>
              </a:ext>
            </a:extLst>
          </p:cNvPr>
          <p:cNvSpPr txBox="1"/>
          <p:nvPr/>
        </p:nvSpPr>
        <p:spPr>
          <a:xfrm>
            <a:off x="1161221" y="23415"/>
            <a:ext cx="9869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Pacheco-De-Almeida et al. (2008)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3B5285-CA72-41FE-B821-CCB27CCEE1E4}"/>
              </a:ext>
            </a:extLst>
          </p:cNvPr>
          <p:cNvSpPr txBox="1"/>
          <p:nvPr/>
        </p:nvSpPr>
        <p:spPr>
          <a:xfrm>
            <a:off x="228600" y="612844"/>
            <a:ext cx="117878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OVERARCHING RESEARCH QUESTION: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/>
              <a:t>Re-phrasing Shakespeare: “To commit or not to commit, that is the question” 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SPECIFIC RESEARCH QUESTION: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How does the time-consuming nature of resource accumulation impact the decision to invest and the value of the “option to wait”? </a:t>
            </a:r>
          </a:p>
          <a:p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DEBATE IN LITERATURE: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Commitment versus flexibility: divided literature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Stigler (1939) and research on real options favors flexibility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Mainstream economics and strategy stresses the value of commitment                                      (e.g., Dixit &amp; Pindyck, 1994)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70C0"/>
                </a:solidFill>
              </a:rPr>
              <a:t>Who is right? </a:t>
            </a:r>
            <a:r>
              <a:rPr lang="en-US" sz="2400" dirty="0"/>
              <a:t>The debate overlooks the effect of resource accumulation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Time-to-build impacts the relative attractiveness of more-or-less flexible strategies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Competition may be fiercer in industries in which firms accumulate resources more slowly.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F6E49-0424-E654-538C-11AE13130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04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48ECCC-78D2-443B-9797-48A3A603649E}"/>
              </a:ext>
            </a:extLst>
          </p:cNvPr>
          <p:cNvSpPr txBox="1"/>
          <p:nvPr/>
        </p:nvSpPr>
        <p:spPr>
          <a:xfrm>
            <a:off x="2298607" y="337442"/>
            <a:ext cx="843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THE RBV RATIONALE: RESOURCE ACCUMULATION LAGS (RAL)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B675E7-6540-4300-8C9D-1C0E96852B55}"/>
              </a:ext>
            </a:extLst>
          </p:cNvPr>
          <p:cNvSpPr txBox="1"/>
          <p:nvPr/>
        </p:nvSpPr>
        <p:spPr>
          <a:xfrm>
            <a:off x="327991" y="964096"/>
            <a:ext cx="1130079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Resource accumulation lag = the time a firm takes, on average, to accumulate the resources to produce one unit of output in a product market of interest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Empirically observable concept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The “time-to-build” of a new plant (also referred to as the “investment lag”) is a good proxy for empirical measurement of RAL.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Time-to-build varies widely across industries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RALs have been underexamined in strategy research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Key points: sustainable competitive advantage, Barney’s RBV framework, strategic factor markets, commitment vs. flexibility trade-off, impact on investment decision, industry structure and competitive dynamics.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D5ABD-7542-E58A-B96B-2DB3F78B0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F2213F-E96D-4DAD-A9F9-4D7FC739109F}"/>
              </a:ext>
            </a:extLst>
          </p:cNvPr>
          <p:cNvSpPr txBox="1"/>
          <p:nvPr/>
        </p:nvSpPr>
        <p:spPr>
          <a:xfrm>
            <a:off x="2753138" y="225932"/>
            <a:ext cx="6390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RALS FAVORING COMMITMENT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EEB98-9E7F-4B3B-B812-CDE3973785BF}"/>
              </a:ext>
            </a:extLst>
          </p:cNvPr>
          <p:cNvSpPr txBox="1"/>
          <p:nvPr/>
        </p:nvSpPr>
        <p:spPr>
          <a:xfrm>
            <a:off x="347870" y="884583"/>
            <a:ext cx="1148963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Resource-based view and org theory: RALs slow down imitation and increase inertia, create barriers for new investments in the market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Real options theory: longer investment projects are inherently highly uncertain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/>
              <a:t>The above views are contested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/>
              <a:t>Two theoretical modeling papers: </a:t>
            </a:r>
            <a:r>
              <a:rPr lang="pt-BR" sz="2400" dirty="0"/>
              <a:t>Bar-Ilan &amp; Strange, 1996; Pacheco-de-Almeida &amp; Zemsky, 2003). Two implications from modeling: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t-BR" sz="2400" dirty="0"/>
              <a:t>In industries with long time-to-build </a:t>
            </a:r>
            <a:r>
              <a:rPr lang="en-US" sz="2400" dirty="0"/>
              <a:t>managers are unable to quickly adjust their strategies to new market and competitive information.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dirty="0"/>
              <a:t>If an early mover’s market strategy proves to be winning, a price premium is expected (competition and supply are low). Hence, the firms invest early. </a:t>
            </a:r>
          </a:p>
          <a:p>
            <a:pPr>
              <a:spcBef>
                <a:spcPts val="1200"/>
              </a:spcBef>
            </a:pPr>
            <a:r>
              <a:rPr lang="en-US" sz="2600" b="1" i="1" dirty="0"/>
              <a:t>H1: Ceteris paribus, resource accumulation lags have a positive effect on a firm’s likelihood of investment.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59CC6-A7A8-4574-4627-737F3677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2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79EBAA-D875-48F5-B892-4A7BCE5B8429}"/>
              </a:ext>
            </a:extLst>
          </p:cNvPr>
          <p:cNvSpPr txBox="1"/>
          <p:nvPr/>
        </p:nvSpPr>
        <p:spPr>
          <a:xfrm>
            <a:off x="2753138" y="238295"/>
            <a:ext cx="6390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RALS FAVORING COMMITMENT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56AF64-9793-43F2-8705-067D28267A67}"/>
              </a:ext>
            </a:extLst>
          </p:cNvPr>
          <p:cNvSpPr txBox="1"/>
          <p:nvPr/>
        </p:nvSpPr>
        <p:spPr>
          <a:xfrm>
            <a:off x="447261" y="854765"/>
            <a:ext cx="1137036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The longer the time-to-build, the higher the uncertainty (due to the extended time-horizon).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Main prediction of real options theory: the value of the waiting option goes up when uncertainty is high (since flexibility is preserved).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However, the longer the time horizon, the more time the firms have to exercise the option of abandoning the investment projects. Thus, their profits are better safeguarded. 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Increase in profit potential &gt; loss potential. 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Option to wait becomes less attractive. Option to invest gains more value. </a:t>
            </a:r>
          </a:p>
          <a:p>
            <a:pPr>
              <a:spcBef>
                <a:spcPts val="1200"/>
              </a:spcBef>
            </a:pPr>
            <a:r>
              <a:rPr lang="fr-FR" sz="2400" b="1" i="1" dirty="0"/>
              <a:t>H2: </a:t>
            </a:r>
            <a:r>
              <a:rPr lang="fr-FR" sz="2400" b="1" i="1" dirty="0" err="1"/>
              <a:t>Ceteris</a:t>
            </a:r>
            <a:r>
              <a:rPr lang="fr-FR" sz="2400" b="1" i="1" dirty="0"/>
              <a:t> </a:t>
            </a:r>
            <a:r>
              <a:rPr lang="fr-FR" sz="2400" b="1" i="1" dirty="0" err="1"/>
              <a:t>paribus</a:t>
            </a:r>
            <a:r>
              <a:rPr lang="fr-FR" sz="2400" b="1" i="1" dirty="0"/>
              <a:t>, </a:t>
            </a:r>
            <a:r>
              <a:rPr lang="fr-FR" sz="2400" b="1" i="1" dirty="0" err="1"/>
              <a:t>resource</a:t>
            </a:r>
            <a:r>
              <a:rPr lang="fr-FR" sz="2400" b="1" i="1" dirty="0"/>
              <a:t> accumulation </a:t>
            </a:r>
            <a:r>
              <a:rPr lang="en-US" sz="2400" b="1" i="1" dirty="0"/>
              <a:t>lags reduce the main negative effect of uncertainty (the option value of waiting) on a firm’s likelihood of investment.</a:t>
            </a: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91679-DBAA-918E-9FD5-B5CEA358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5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951B0C-447C-4AF8-BD6E-6D6D8528554F}"/>
              </a:ext>
            </a:extLst>
          </p:cNvPr>
          <p:cNvSpPr txBox="1"/>
          <p:nvPr/>
        </p:nvSpPr>
        <p:spPr>
          <a:xfrm>
            <a:off x="2753138" y="204842"/>
            <a:ext cx="6390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RALS FAVORING FLEXIBILITY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10777D-79A2-4E61-8FE5-3D52A3E33ABD}"/>
              </a:ext>
            </a:extLst>
          </p:cNvPr>
          <p:cNvSpPr txBox="1"/>
          <p:nvPr/>
        </p:nvSpPr>
        <p:spPr>
          <a:xfrm>
            <a:off x="407504" y="815009"/>
            <a:ext cx="11280913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1. Bandwagon Problem: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If a high number of firms invest early (“bandwagon”) and simultaneously, it will be more difficult for any particular company to win the race and get ahead of the competition.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The probability of reaping first-mover advantages is reduced.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As the result, the waiting option is favored. </a:t>
            </a:r>
          </a:p>
          <a:p>
            <a:endParaRPr lang="en-US" sz="2200" dirty="0"/>
          </a:p>
          <a:p>
            <a:r>
              <a:rPr lang="en-US" sz="2200" b="1" dirty="0">
                <a:solidFill>
                  <a:srgbClr val="0070C0"/>
                </a:solidFill>
              </a:rPr>
              <a:t>2. Short-term Bias: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Long-term projects require higher rate of return to make an investment worthwhile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Short-term objectives with faster payback make shorter alternatives look more attractive to managers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100" dirty="0"/>
              <a:t>Incentive schemes or the fear of losing control often lead the managers of publicly traded companies to overemphasize the importance of their firms’ short-run stock price movements.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Therefore, there is some inflection point on the positive effect of time for very long RALs</a:t>
            </a:r>
          </a:p>
          <a:p>
            <a:endParaRPr lang="en-US" sz="2300" dirty="0"/>
          </a:p>
          <a:p>
            <a:r>
              <a:rPr lang="en-US" sz="2300" b="1" i="1" dirty="0"/>
              <a:t>H3. Ceteris paribus, very long resource accumulation lags have a negative effect on a firm’s likelihood of investment.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61005-F59E-9B60-B81B-B53ED616B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9FDFC-7766-427A-8AB8-6426DA2B72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4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1599</Words>
  <Application>Microsoft Office PowerPoint</Application>
  <PresentationFormat>Widescreen</PresentationFormat>
  <Paragraphs>155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AppleMyungjo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Isakova</dc:creator>
  <cp:lastModifiedBy>Joe Mahoney</cp:lastModifiedBy>
  <cp:revision>178</cp:revision>
  <dcterms:created xsi:type="dcterms:W3CDTF">2019-09-28T03:08:33Z</dcterms:created>
  <dcterms:modified xsi:type="dcterms:W3CDTF">2024-02-20T01:12:57Z</dcterms:modified>
</cp:coreProperties>
</file>